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8"/>
  </p:notesMasterIdLst>
  <p:handoutMasterIdLst>
    <p:handoutMasterId r:id="rId19"/>
  </p:handoutMasterIdLst>
  <p:sldIdLst>
    <p:sldId id="271" r:id="rId2"/>
    <p:sldId id="282" r:id="rId3"/>
    <p:sldId id="283" r:id="rId4"/>
    <p:sldId id="306" r:id="rId5"/>
    <p:sldId id="307" r:id="rId6"/>
    <p:sldId id="284" r:id="rId7"/>
    <p:sldId id="308" r:id="rId8"/>
    <p:sldId id="309" r:id="rId9"/>
    <p:sldId id="310" r:id="rId10"/>
    <p:sldId id="272" r:id="rId11"/>
    <p:sldId id="273" r:id="rId12"/>
    <p:sldId id="311" r:id="rId13"/>
    <p:sldId id="312" r:id="rId14"/>
    <p:sldId id="313" r:id="rId15"/>
    <p:sldId id="314" r:id="rId16"/>
    <p:sldId id="31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000"/>
    <a:srgbClr val="BF2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3"/>
    <p:restoredTop sz="74176" autoAdjust="0"/>
  </p:normalViewPr>
  <p:slideViewPr>
    <p:cSldViewPr>
      <p:cViewPr varScale="1">
        <p:scale>
          <a:sx n="92" d="100"/>
          <a:sy n="92" d="100"/>
        </p:scale>
        <p:origin x="1648" y="184"/>
      </p:cViewPr>
      <p:guideLst>
        <p:guide orient="horz"/>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6" d="100"/>
          <a:sy n="56" d="100"/>
        </p:scale>
        <p:origin x="-25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1A00E0-8A82-468F-9B2B-F8EB4AB6399D}" type="datetimeFigureOut">
              <a:rPr lang="en-US" smtClean="0"/>
              <a:t>12/9/16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DC4D65-DA11-4126-9556-9310B8956503}" type="slidenum">
              <a:rPr lang="en-US" smtClean="0"/>
              <a:t>‹#›</a:t>
            </a:fld>
            <a:endParaRPr lang="en-US"/>
          </a:p>
        </p:txBody>
      </p:sp>
    </p:spTree>
    <p:extLst>
      <p:ext uri="{BB962C8B-B14F-4D97-AF65-F5344CB8AC3E}">
        <p14:creationId xmlns:p14="http://schemas.microsoft.com/office/powerpoint/2010/main" val="1453377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7AD5-1E06-481F-9C05-C3A40CB42C63}" type="datetimeFigureOut">
              <a:rPr lang="en-US" smtClean="0"/>
              <a:t>12/9/16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BF22EF-CF13-4EA3-BA93-BBE40C153887}" type="slidenum">
              <a:rPr lang="en-US" smtClean="0"/>
              <a:t>‹#›</a:t>
            </a:fld>
            <a:endParaRPr lang="en-US"/>
          </a:p>
        </p:txBody>
      </p:sp>
    </p:spTree>
    <p:extLst>
      <p:ext uri="{BB962C8B-B14F-4D97-AF65-F5344CB8AC3E}">
        <p14:creationId xmlns:p14="http://schemas.microsoft.com/office/powerpoint/2010/main" val="95123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1</a:t>
            </a:fld>
            <a:endParaRPr lang="en-US"/>
          </a:p>
        </p:txBody>
      </p:sp>
    </p:spTree>
    <p:extLst>
      <p:ext uri="{BB962C8B-B14F-4D97-AF65-F5344CB8AC3E}">
        <p14:creationId xmlns:p14="http://schemas.microsoft.com/office/powerpoint/2010/main" val="206453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bottom line is that our cost cutting didn’t reach its goal.  By which I mean that the sum of all the VP cuts did not equal the target</a:t>
            </a:r>
            <a:r>
              <a:rPr lang="en-US" baseline="0" dirty="0" smtClean="0"/>
              <a:t> for reductions.</a:t>
            </a:r>
          </a:p>
          <a:p>
            <a:endParaRPr lang="en-US" baseline="0" dirty="0" smtClean="0"/>
          </a:p>
          <a:p>
            <a:r>
              <a:rPr lang="en-US" baseline="0" dirty="0" smtClean="0"/>
              <a:t>To try to save more, DoIT put an idea on the table.</a:t>
            </a:r>
          </a:p>
          <a:p>
            <a:endParaRPr lang="en-US" baseline="0" dirty="0" smtClean="0"/>
          </a:p>
          <a:p>
            <a:r>
              <a:rPr lang="en-US" baseline="0" dirty="0" smtClean="0"/>
              <a:t>According to the best good faith estimates, if we move half of the print volume from individual printers over to shared printers we should save half a million dollars per year.  What if we </a:t>
            </a:r>
            <a:r>
              <a:rPr lang="en-US" baseline="0" dirty="0" smtClean="0"/>
              <a:t>could </a:t>
            </a:r>
            <a:r>
              <a:rPr lang="en-US" baseline="0" dirty="0" smtClean="0"/>
              <a:t>get that migration done this fiscal year instead of two years from now?  That wouldn’t really help us in FY17, but we’d be set and saving on day 1 in FY18.</a:t>
            </a:r>
          </a:p>
          <a:p>
            <a:endParaRPr lang="en-US" baseline="0" dirty="0" smtClean="0"/>
          </a:p>
          <a:p>
            <a:r>
              <a:rPr lang="en-US" baseline="0" dirty="0" smtClean="0"/>
              <a:t>Lots of groups looked at this and while there are some reservations, it’s better to cut printers than to go deeper into budget cuts on many of the areas that didn’t reach their 5% targets.</a:t>
            </a:r>
          </a:p>
          <a:p>
            <a:endParaRPr lang="en-US" baseline="0" dirty="0" smtClean="0"/>
          </a:p>
          <a:p>
            <a:r>
              <a:rPr lang="en-US" baseline="0" dirty="0" smtClean="0"/>
              <a:t>Who looked at it?  IT directors from local IT groups, IT Steering Committee, Executive Budget Committee, Operating Cabinet, and Senior Cabinet.  The project team is still scrambling to deal with the request to turn a two year project into a two month effort that mostly begins in earnest in January.  It took all of October and part of November to work out logistical details, negotiate with our vendor to massively accelerate the project, create a schedule, address technical issues that we thought we wouldn’t face for over a year, work with the </a:t>
            </a:r>
            <a:r>
              <a:rPr lang="en-US" baseline="0" dirty="0" err="1" smtClean="0"/>
              <a:t>OneCard</a:t>
            </a:r>
            <a:r>
              <a:rPr lang="en-US" baseline="0" dirty="0" smtClean="0"/>
              <a:t> office and more.  But in mid-November we finally put together a project plan that </a:t>
            </a:r>
            <a:r>
              <a:rPr lang="en-US" baseline="0" dirty="0" err="1" smtClean="0"/>
              <a:t>suggestd</a:t>
            </a:r>
            <a:r>
              <a:rPr lang="en-US" baseline="0" dirty="0" smtClean="0"/>
              <a:t> it could be done.  Then we turned our attention to communications, which I freely admit we should have started earlier.</a:t>
            </a:r>
          </a:p>
        </p:txBody>
      </p:sp>
      <p:sp>
        <p:nvSpPr>
          <p:cNvPr id="4" name="Slide Number Placeholder 3"/>
          <p:cNvSpPr>
            <a:spLocks noGrp="1"/>
          </p:cNvSpPr>
          <p:nvPr>
            <p:ph type="sldNum" sz="quarter" idx="10"/>
          </p:nvPr>
        </p:nvSpPr>
        <p:spPr/>
        <p:txBody>
          <a:bodyPr/>
          <a:lstStyle/>
          <a:p>
            <a:fld id="{29BF22EF-CF13-4EA3-BA93-BBE40C153887}" type="slidenum">
              <a:rPr lang="en-US" smtClean="0"/>
              <a:t>10</a:t>
            </a:fld>
            <a:endParaRPr lang="en-US"/>
          </a:p>
        </p:txBody>
      </p:sp>
    </p:spTree>
    <p:extLst>
      <p:ext uri="{BB962C8B-B14F-4D97-AF65-F5344CB8AC3E}">
        <p14:creationId xmlns:p14="http://schemas.microsoft.com/office/powerpoint/2010/main" val="171941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things we know are true:</a:t>
            </a:r>
          </a:p>
          <a:p>
            <a:r>
              <a:rPr lang="en-US" dirty="0" smtClean="0"/>
              <a:t>Exceptions will be given and now we know the exception policy, as of December</a:t>
            </a:r>
            <a:r>
              <a:rPr lang="en-US" baseline="0" dirty="0" smtClean="0"/>
              <a:t> 2.  VP’s and Deans.  Some common and sensible exceptions that I could easily imagine VPs granting are:  documented physical disability, grant funded printers, building too small to warrant a shared printer, keeping a single emergency backup printer for a floor or building, etc.</a:t>
            </a:r>
          </a:p>
          <a:p>
            <a:r>
              <a:rPr lang="en-US" baseline="0" dirty="0" smtClean="0"/>
              <a:t>Privacy and Security are assured for nearly all situations.</a:t>
            </a:r>
          </a:p>
          <a:p>
            <a:r>
              <a:rPr lang="en-US" baseline="0" dirty="0" smtClean="0"/>
              <a:t>It really is cheaper to print this way, though the topic of what it costs to print a page is a surprisingly difficult subject that I just can’t get into in the time we have.</a:t>
            </a:r>
          </a:p>
          <a:p>
            <a:r>
              <a:rPr lang="en-US" baseline="0" dirty="0" smtClean="0"/>
              <a:t>Scanning and faxing will not incur extra charges.</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11</a:t>
            </a:fld>
            <a:endParaRPr lang="en-US"/>
          </a:p>
        </p:txBody>
      </p:sp>
    </p:spTree>
    <p:extLst>
      <p:ext uri="{BB962C8B-B14F-4D97-AF65-F5344CB8AC3E}">
        <p14:creationId xmlns:p14="http://schemas.microsoft.com/office/powerpoint/2010/main" val="105791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heard some</a:t>
            </a:r>
            <a:r>
              <a:rPr lang="en-US" baseline="0" dirty="0" smtClean="0"/>
              <a:t> things that I just need to debunk for you:</a:t>
            </a:r>
          </a:p>
          <a:p>
            <a:r>
              <a:rPr lang="en-US" baseline="0" dirty="0" smtClean="0"/>
              <a:t>Some people have suggested that they would like to bring in their personal printer from home.  They’d like to know if I am going to take it away and the answer is no.  I can’t and won’t take your personal printer away from you.  But I also don’t think NIU should be buying ink for your personal printer, even if you swear you’re only going to do NIU business with that ink.</a:t>
            </a:r>
          </a:p>
          <a:p>
            <a:endParaRPr lang="en-US" baseline="0" dirty="0" smtClean="0"/>
          </a:p>
          <a:p>
            <a:r>
              <a:rPr lang="en-US" baseline="0" dirty="0" smtClean="0"/>
              <a:t>I am not, and have never suggested that I would, denying funding or authorization for printer repairs.  I don’t know where that comes from.</a:t>
            </a:r>
          </a:p>
          <a:p>
            <a:endParaRPr lang="en-US" baseline="0" dirty="0" smtClean="0"/>
          </a:p>
          <a:p>
            <a:r>
              <a:rPr lang="en-US" baseline="0" dirty="0" smtClean="0"/>
              <a:t>I will not make you walk to another building.  See previous discussion about exceptions.  If you have a small building that doesn’t warrant a shared printer, that sounds like a good reason to have an exception.  </a:t>
            </a:r>
          </a:p>
          <a:p>
            <a:endParaRPr lang="en-US" baseline="0" dirty="0" smtClean="0"/>
          </a:p>
          <a:p>
            <a:r>
              <a:rPr lang="en-US" baseline="0" dirty="0" smtClean="0"/>
              <a:t>There is a series of good and fair questions about assets that still have a lot of life left in them.  Printers, paper, toner, ink, etc.  There is no plan right now to reimburse for a recently purchased printer, though to some extent I can see brand new devices being a valid reason for an exception.  That’s a local decision, not something central IT should be deciding.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12</a:t>
            </a:fld>
            <a:endParaRPr lang="en-US"/>
          </a:p>
        </p:txBody>
      </p:sp>
    </p:spTree>
    <p:extLst>
      <p:ext uri="{BB962C8B-B14F-4D97-AF65-F5344CB8AC3E}">
        <p14:creationId xmlns:p14="http://schemas.microsoft.com/office/powerpoint/2010/main" val="19108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about whether the</a:t>
            </a:r>
            <a:r>
              <a:rPr lang="en-US" baseline="0" dirty="0" smtClean="0"/>
              <a:t> cost of printing should include the paper was made difficult by varying preferences between departments.  That was decided at the IT Steering Committee today and DoIT will be including the cost of paper.  We’re able to include that now and still keep the costs below the current recharge rate for a number of reasons, mostly the volume discount we get when we move half of our printing over.  DoIT will also deliver the paper but you’ll have to load it yourself, just as you do when your personal printer is out.</a:t>
            </a:r>
          </a:p>
          <a:p>
            <a:endParaRPr lang="en-US" baseline="0" dirty="0" smtClean="0"/>
          </a:p>
          <a:p>
            <a:r>
              <a:rPr lang="en-US" baseline="0" dirty="0" smtClean="0"/>
              <a:t>There’s much to say about using up assets.  There’s an FAQ that describes some of the conversation the VP’s have had about this topic.  Refer to that.</a:t>
            </a:r>
          </a:p>
          <a:p>
            <a:endParaRPr lang="en-US" baseline="0" dirty="0" smtClean="0"/>
          </a:p>
          <a:p>
            <a:r>
              <a:rPr lang="en-US" baseline="0" dirty="0" smtClean="0"/>
              <a:t>Student employee printing (and by extension, printing for people with dual appointments) is an area where we again have widely varying opinions between different departments on campus.  The one thing I do know is that the software doesn’t allow us to satisfy both camps at the same time.  I don’t have finality yet, but we should have a final decision on how student employee printing will work before the Break.</a:t>
            </a:r>
          </a:p>
          <a:p>
            <a:endParaRPr lang="en-US" baseline="0" dirty="0" smtClean="0"/>
          </a:p>
          <a:p>
            <a:r>
              <a:rPr lang="en-US" baseline="0" dirty="0" smtClean="0"/>
              <a:t>Locking paper trays is weird to start with, as nobody working on the print project including our vendor, knows of another school that has our degree of concern with theft of paper out of printers.  Same for vandalism of printers in public spaces.  I’d welcome anyone with stats instead of anecdotes.  Is this really a problem?  I need to know because locked paper trays would mean that DoIT would be the </a:t>
            </a:r>
            <a:r>
              <a:rPr lang="en-US" baseline="0" smtClean="0"/>
              <a:t>only group on campus that can change paper in your departmental printer and that just doesn’t seem right.  </a:t>
            </a:r>
            <a:endParaRPr lang="en-US"/>
          </a:p>
        </p:txBody>
      </p:sp>
      <p:sp>
        <p:nvSpPr>
          <p:cNvPr id="4" name="Slide Number Placeholder 3"/>
          <p:cNvSpPr>
            <a:spLocks noGrp="1"/>
          </p:cNvSpPr>
          <p:nvPr>
            <p:ph type="sldNum" sz="quarter" idx="10"/>
          </p:nvPr>
        </p:nvSpPr>
        <p:spPr/>
        <p:txBody>
          <a:bodyPr/>
          <a:lstStyle/>
          <a:p>
            <a:fld id="{29BF22EF-CF13-4EA3-BA93-BBE40C153887}" type="slidenum">
              <a:rPr lang="en-US" smtClean="0"/>
              <a:t>13</a:t>
            </a:fld>
            <a:endParaRPr lang="en-US"/>
          </a:p>
        </p:txBody>
      </p:sp>
    </p:spTree>
    <p:extLst>
      <p:ext uri="{BB962C8B-B14F-4D97-AF65-F5344CB8AC3E}">
        <p14:creationId xmlns:p14="http://schemas.microsoft.com/office/powerpoint/2010/main" val="114896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one of these in your office?  Chances</a:t>
            </a:r>
            <a:r>
              <a:rPr lang="en-US" baseline="0" dirty="0" smtClean="0"/>
              <a:t> are you do because there are well over 3000 printers on campus, to say nothing of the fax machines, scanners, and copiers we have.  </a:t>
            </a:r>
          </a:p>
          <a:p>
            <a:endParaRPr lang="en-US" baseline="0" dirty="0" smtClean="0"/>
          </a:p>
          <a:p>
            <a:r>
              <a:rPr lang="en-US" baseline="0" dirty="0" smtClean="0"/>
              <a:t>I’m sure that everyone has heard something about the print project so today I’d like to use this presentation and this time as a way of sharing why we are motivated to do a print project, to put some facts on the table, debunk a few myths, and generally try to answer any questions you may have.</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2</a:t>
            </a:fld>
            <a:endParaRPr lang="en-US"/>
          </a:p>
        </p:txBody>
      </p:sp>
    </p:spTree>
    <p:extLst>
      <p:ext uri="{BB962C8B-B14F-4D97-AF65-F5344CB8AC3E}">
        <p14:creationId xmlns:p14="http://schemas.microsoft.com/office/powerpoint/2010/main" val="177340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print a lot:  24M pages per year</a:t>
            </a:r>
            <a:r>
              <a:rPr lang="en-US" baseline="0" dirty="0" smtClean="0"/>
              <a:t> at last count.  That volume of printing is enough to kill</a:t>
            </a:r>
            <a:r>
              <a:rPr lang="en-US" dirty="0" smtClean="0"/>
              <a:t> 3000</a:t>
            </a:r>
            <a:r>
              <a:rPr lang="en-US" baseline="0" dirty="0" smtClean="0"/>
              <a:t> trees, or 55 acres worth based on some statistics I found that show the average density of trees in Illinois.  </a:t>
            </a:r>
          </a:p>
          <a:p>
            <a:endParaRPr lang="en-US" baseline="0" dirty="0" smtClean="0"/>
          </a:p>
          <a:p>
            <a:r>
              <a:rPr lang="en-US" baseline="0" dirty="0" smtClean="0"/>
              <a:t>That’s a lot of printing</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3</a:t>
            </a:fld>
            <a:endParaRPr lang="en-US"/>
          </a:p>
        </p:txBody>
      </p:sp>
    </p:spTree>
    <p:extLst>
      <p:ext uri="{BB962C8B-B14F-4D97-AF65-F5344CB8AC3E}">
        <p14:creationId xmlns:p14="http://schemas.microsoft.com/office/powerpoint/2010/main" val="152775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and we do it on a lot of printers.  </a:t>
            </a:r>
          </a:p>
          <a:p>
            <a:endParaRPr lang="en-US" dirty="0" smtClean="0"/>
          </a:p>
          <a:p>
            <a:r>
              <a:rPr lang="en-US" dirty="0" smtClean="0"/>
              <a:t>Over 3300 printers in our first</a:t>
            </a:r>
            <a:r>
              <a:rPr lang="en-US" baseline="0" dirty="0" smtClean="0"/>
              <a:t> study.  That’s nearly one per FTE.  I’ve been in plenty of offices where a person will have one BW and one color printer.  I’m sure you also know offices where that setup might also include a scanner.  Maybe even a fax machine.</a:t>
            </a:r>
          </a:p>
          <a:p>
            <a:endParaRPr lang="en-US" baseline="0" dirty="0" smtClean="0"/>
          </a:p>
          <a:p>
            <a:r>
              <a:rPr lang="en-US" baseline="0" dirty="0" smtClean="0"/>
              <a:t>And along with those printers come boxes and cabinets and closets of toner.  One of our first inventories, a sample of nine buildings done in 2014, shows that when a printer dies it is often replaced with a new model of printer, often from a different manufacturer.  The result is that there are dozens of different types of toner and ink cartridges in those nine buildings that were just abandoned in place, wasted because we weren’t buying strategically.</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4</a:t>
            </a:fld>
            <a:endParaRPr lang="en-US"/>
          </a:p>
        </p:txBody>
      </p:sp>
    </p:spTree>
    <p:extLst>
      <p:ext uri="{BB962C8B-B14F-4D97-AF65-F5344CB8AC3E}">
        <p14:creationId xmlns:p14="http://schemas.microsoft.com/office/powerpoint/2010/main" val="109894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probably won’t surprise you to know that we do most of our printing on the most expensive type of printer there is:  a personal desktop</a:t>
            </a:r>
            <a:r>
              <a:rPr lang="en-US" baseline="0" dirty="0" smtClean="0"/>
              <a:t> printer, of either the personal laser or inkjet variety.  </a:t>
            </a:r>
          </a:p>
          <a:p>
            <a:endParaRPr lang="en-US" baseline="0" dirty="0" smtClean="0"/>
          </a:p>
          <a:p>
            <a:r>
              <a:rPr lang="en-US" baseline="0" dirty="0" smtClean="0"/>
              <a:t>I’m sure you all have heard of and maybe even ”bought” for yourself an inkjet printer that was free after rebate.  Of course we all know that Canon, Dell, and Epson aren’t fools.  They know they’ll make that money back on the ink cartridges. </a:t>
            </a:r>
          </a:p>
          <a:p>
            <a:endParaRPr lang="en-US" baseline="0" dirty="0" smtClean="0"/>
          </a:p>
          <a:p>
            <a:r>
              <a:rPr lang="en-US" baseline="0" dirty="0" smtClean="0"/>
              <a:t>Ink like that shown in the picture above costs </a:t>
            </a:r>
            <a:r>
              <a:rPr lang="en-US" dirty="0" smtClean="0"/>
              <a:t>$13</a:t>
            </a:r>
            <a:r>
              <a:rPr lang="en-US" baseline="0" dirty="0" smtClean="0"/>
              <a:t> - $75 per ounce.  That’s several thousand dollars per gallon!  Now to be fair, these printers are marvels of modern technology, able to spray little dots of ink onto the paper whose volume can sometimes be measured in </a:t>
            </a:r>
            <a:r>
              <a:rPr lang="en-US" baseline="0" dirty="0" err="1" smtClean="0"/>
              <a:t>picoliters</a:t>
            </a:r>
            <a:r>
              <a:rPr lang="en-US" baseline="0" dirty="0" smtClean="0"/>
              <a:t>.  When you balance the insanely expensive ink with the amazingly small drops, it’s not clear how those are going to balance but again I direct you to the fact that some printers are free because these companies make their money on the ink.  With rare exceptions, a personal printer is a very expensive way to print.</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5</a:t>
            </a:fld>
            <a:endParaRPr lang="en-US"/>
          </a:p>
        </p:txBody>
      </p:sp>
    </p:spTree>
    <p:extLst>
      <p:ext uri="{BB962C8B-B14F-4D97-AF65-F5344CB8AC3E}">
        <p14:creationId xmlns:p14="http://schemas.microsoft.com/office/powerpoint/2010/main" val="54480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as I looked around our campus a few years ago, as part of getting to know my new university, I couldn’t help noticing</a:t>
            </a:r>
            <a:r>
              <a:rPr lang="en-US" baseline="0" dirty="0" smtClean="0"/>
              <a:t> all the printers.  Now I happen to know that nobody in my job wants to do a project to save money by implementing shared printers.  People get personal about printers.  More than any other part of technology, people seem to develop a personal attachment to the printer on their desk.  Maybe it’s because you touch a printer every day so it seems more real.  </a:t>
            </a:r>
          </a:p>
          <a:p>
            <a:endParaRPr lang="en-US" baseline="0" dirty="0" smtClean="0"/>
          </a:p>
          <a:p>
            <a:r>
              <a:rPr lang="en-US" baseline="0" dirty="0" smtClean="0"/>
              <a:t>But anyway, nobody wants to do a print project because good people can sometimes leave the rational place and get very intense about wanting to keep the printer on their desk.  </a:t>
            </a:r>
          </a:p>
          <a:p>
            <a:endParaRPr lang="en-US" baseline="0" dirty="0" smtClean="0"/>
          </a:p>
          <a:p>
            <a:r>
              <a:rPr lang="en-US" baseline="0" dirty="0" smtClean="0"/>
              <a:t>Still, much is known about printing because worldwide it’s nearly a $1 </a:t>
            </a:r>
            <a:r>
              <a:rPr lang="en-US" baseline="0" dirty="0" smtClean="0"/>
              <a:t>trillion </a:t>
            </a:r>
            <a:r>
              <a:rPr lang="en-US" baseline="0" dirty="0" smtClean="0"/>
              <a:t>industry and that just counts commercial printing.  We know that there are ways to do it better, faster, cheaper so consider the benefits in the slide above.  What if we could have all those? </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6</a:t>
            </a:fld>
            <a:endParaRPr lang="en-US"/>
          </a:p>
        </p:txBody>
      </p:sp>
    </p:spTree>
    <p:extLst>
      <p:ext uri="{BB962C8B-B14F-4D97-AF65-F5344CB8AC3E}">
        <p14:creationId xmlns:p14="http://schemas.microsoft.com/office/powerpoint/2010/main" val="93783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all these benefits too?</a:t>
            </a:r>
          </a:p>
          <a:p>
            <a:endParaRPr lang="en-US" dirty="0" smtClean="0"/>
          </a:p>
          <a:p>
            <a:r>
              <a:rPr lang="en-US" dirty="0" smtClean="0"/>
              <a:t>Would</a:t>
            </a:r>
            <a:r>
              <a:rPr lang="en-US" baseline="0" dirty="0" smtClean="0"/>
              <a:t> that be enough to entice people away from their personal printers and make them willing to walk ten steps to go get a job off a shared printer?</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7</a:t>
            </a:fld>
            <a:endParaRPr lang="en-US"/>
          </a:p>
        </p:txBody>
      </p:sp>
    </p:spTree>
    <p:extLst>
      <p:ext uri="{BB962C8B-B14F-4D97-AF65-F5344CB8AC3E}">
        <p14:creationId xmlns:p14="http://schemas.microsoft.com/office/powerpoint/2010/main" val="199529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it</a:t>
            </a:r>
            <a:r>
              <a:rPr lang="en-US" baseline="0" dirty="0" smtClean="0"/>
              <a:t> is persuasive for most people and as a result, back in 2015 we put together a business case and ran that through the IT governance process.</a:t>
            </a:r>
          </a:p>
          <a:p>
            <a:endParaRPr lang="en-US" baseline="0" dirty="0" smtClean="0"/>
          </a:p>
          <a:p>
            <a:r>
              <a:rPr lang="en-US" baseline="0" dirty="0" smtClean="0"/>
              <a:t>The basic intent of that business case was to visit each office, inventory their printers, explain the benefits (faster, better quality, cheaper, secure</a:t>
            </a:r>
            <a:r>
              <a:rPr lang="mr-IN" baseline="0" dirty="0" smtClean="0"/>
              <a:t>…</a:t>
            </a:r>
            <a:r>
              <a:rPr lang="en-US" baseline="0" dirty="0" smtClean="0"/>
              <a:t>), give them time to mull it over, ask them if they want to swap any of their personal printers, deliver new shared printers if so desired, and then move on to the next office.</a:t>
            </a:r>
          </a:p>
          <a:p>
            <a:endParaRPr lang="en-US" baseline="0" dirty="0" smtClean="0"/>
          </a:p>
          <a:p>
            <a:r>
              <a:rPr lang="en-US" baseline="0" dirty="0" smtClean="0"/>
              <a:t>We did this with my whole division, the President’s Office, the Provost’s Office, VP </a:t>
            </a:r>
            <a:r>
              <a:rPr lang="en-US" baseline="0" dirty="0" err="1" smtClean="0"/>
              <a:t>Weldy’s</a:t>
            </a:r>
            <a:r>
              <a:rPr lang="en-US" baseline="0" dirty="0" smtClean="0"/>
              <a:t> Office, the Office of General Counsel, Purchasing, and maybe another office or two.  After running through those areas, our estimate was that it would take two years to finish the project at the rate we were going.  So, we settled in and figured we’d be doing this for a while.  What we didn’t count on was the crash.</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8</a:t>
            </a:fld>
            <a:endParaRPr lang="en-US"/>
          </a:p>
        </p:txBody>
      </p:sp>
    </p:spTree>
    <p:extLst>
      <p:ext uri="{BB962C8B-B14F-4D97-AF65-F5344CB8AC3E}">
        <p14:creationId xmlns:p14="http://schemas.microsoft.com/office/powerpoint/2010/main" val="106520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crash” I really mean the 5% cost cutting exercise we’ve been through over the summer.  Because</a:t>
            </a:r>
            <a:r>
              <a:rPr lang="en-US" baseline="0" dirty="0" smtClean="0"/>
              <a:t> the State has shortchanged us on our budget allocation and we’ve fallen short on enrolled students, NIU is short on money.  The spreadsheet shown here is the actual copy of my expense challenge.  DoIT is on line 29 and as you can see from column I, I need to give back $467,000 dollars.  My business office is doing the journal entry for that this week as a matter of fact.  In fact we’re giving back more than $467k.</a:t>
            </a:r>
          </a:p>
          <a:p>
            <a:endParaRPr lang="en-US" baseline="0" dirty="0" smtClean="0"/>
          </a:p>
          <a:p>
            <a:r>
              <a:rPr lang="en-US" baseline="0" dirty="0" smtClean="0"/>
              <a:t>This is something that all the vice presidents worked on through the summer and into about September.</a:t>
            </a:r>
            <a:endParaRPr lang="en-US" dirty="0"/>
          </a:p>
        </p:txBody>
      </p:sp>
      <p:sp>
        <p:nvSpPr>
          <p:cNvPr id="4" name="Slide Number Placeholder 3"/>
          <p:cNvSpPr>
            <a:spLocks noGrp="1"/>
          </p:cNvSpPr>
          <p:nvPr>
            <p:ph type="sldNum" sz="quarter" idx="10"/>
          </p:nvPr>
        </p:nvSpPr>
        <p:spPr/>
        <p:txBody>
          <a:bodyPr/>
          <a:lstStyle/>
          <a:p>
            <a:fld id="{29BF22EF-CF13-4EA3-BA93-BBE40C153887}" type="slidenum">
              <a:rPr lang="en-US" smtClean="0"/>
              <a:t>9</a:t>
            </a:fld>
            <a:endParaRPr lang="en-US"/>
          </a:p>
        </p:txBody>
      </p:sp>
    </p:spTree>
    <p:extLst>
      <p:ext uri="{BB962C8B-B14F-4D97-AF65-F5344CB8AC3E}">
        <p14:creationId xmlns:p14="http://schemas.microsoft.com/office/powerpoint/2010/main" val="86121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324600"/>
            <a:ext cx="9144000" cy="5334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Rectangle 8"/>
          <p:cNvSpPr/>
          <p:nvPr userDrawn="1"/>
        </p:nvSpPr>
        <p:spPr>
          <a:xfrm>
            <a:off x="0" y="0"/>
            <a:ext cx="9144000" cy="1194329"/>
          </a:xfrm>
          <a:prstGeom prst="rect">
            <a:avLst/>
          </a:prstGeom>
          <a:solidFill>
            <a:srgbClr val="A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ctrTitle" hasCustomPrompt="1"/>
          </p:nvPr>
        </p:nvSpPr>
        <p:spPr>
          <a:xfrm>
            <a:off x="609600" y="3733800"/>
            <a:ext cx="7924800" cy="1219200"/>
          </a:xfrm>
        </p:spPr>
        <p:txBody>
          <a:bodyPr anchor="b"/>
          <a:lstStyle>
            <a:lvl1pPr algn="ctr">
              <a:defRPr sz="3600">
                <a:solidFill>
                  <a:srgbClr val="AF0000"/>
                </a:solidFill>
                <a:latin typeface="Myriad Pro" panose="020B0503030403020204" pitchFamily="34" charset="0"/>
                <a:ea typeface="Roboto Slab" pitchFamily="2" charset="0"/>
              </a:defRPr>
            </a:lvl1pPr>
          </a:lstStyle>
          <a:p>
            <a:r>
              <a:rPr lang="en-US" dirty="0" smtClean="0"/>
              <a:t>Click here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57824" y="513745"/>
            <a:ext cx="3275951" cy="2636384"/>
          </a:xfrm>
          <a:prstGeom prst="rect">
            <a:avLst/>
          </a:prstGeom>
        </p:spPr>
      </p:pic>
      <p:sp>
        <p:nvSpPr>
          <p:cNvPr id="3" name="Subtitle 2"/>
          <p:cNvSpPr>
            <a:spLocks noGrp="1"/>
          </p:cNvSpPr>
          <p:nvPr>
            <p:ph type="subTitle" idx="1"/>
          </p:nvPr>
        </p:nvSpPr>
        <p:spPr>
          <a:xfrm>
            <a:off x="1219200" y="5134240"/>
            <a:ext cx="6553200" cy="804862"/>
          </a:xfrm>
        </p:spPr>
        <p:txBody>
          <a:bodyPr>
            <a:normAutofit/>
          </a:bodyPr>
          <a:lstStyle>
            <a:lvl1pPr marL="0" indent="0" algn="ctr">
              <a:buNone/>
              <a:defRPr sz="2400" b="1">
                <a:solidFill>
                  <a:schemeClr val="tx1">
                    <a:lumMod val="75000"/>
                    <a:lumOff val="25000"/>
                  </a:schemeClr>
                </a:solidFill>
                <a:latin typeface="Myriad Pro" panose="020B0503030403020204"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95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848600" cy="4648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76A6A54-2A6B-4242-B691-C4DE4231F394}" type="datetimeFigureOut">
              <a:rPr lang="en-US" smtClean="0"/>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7" name="Title Placeholder 1"/>
          <p:cNvSpPr>
            <a:spLocks noGrp="1"/>
          </p:cNvSpPr>
          <p:nvPr>
            <p:ph type="title"/>
          </p:nvPr>
        </p:nvSpPr>
        <p:spPr>
          <a:xfrm>
            <a:off x="457200" y="152400"/>
            <a:ext cx="7543800" cy="1066800"/>
          </a:xfrm>
          <a:prstGeom prst="rect">
            <a:avLst/>
          </a:prstGeom>
        </p:spPr>
        <p:txBody>
          <a:bodyPr vert="horz" lIns="91440" tIns="45720" rIns="91440" bIns="45720" rtlCol="0" anchor="ctr">
            <a:normAutofit/>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182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05000"/>
            <a:ext cx="7603597"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76A6A54-2A6B-4242-B691-C4DE4231F394}" type="datetimeFigureOut">
              <a:rPr lang="en-US" smtClean="0"/>
              <a:t>12/9/16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8" name="Text Placeholder 7"/>
          <p:cNvSpPr>
            <a:spLocks noGrp="1"/>
          </p:cNvSpPr>
          <p:nvPr>
            <p:ph type="body" sz="quarter" idx="13" hasCustomPrompt="1"/>
          </p:nvPr>
        </p:nvSpPr>
        <p:spPr>
          <a:xfrm>
            <a:off x="457200" y="1295400"/>
            <a:ext cx="7620000" cy="533400"/>
          </a:xfrm>
        </p:spPr>
        <p:txBody>
          <a:bodyPr/>
          <a:lstStyle>
            <a:lvl1pPr marL="0" indent="0">
              <a:buNone/>
              <a:defRPr b="1" baseline="0">
                <a:solidFill>
                  <a:srgbClr val="AF0000"/>
                </a:solidFill>
              </a:defRPr>
            </a:lvl1pPr>
          </a:lstStyle>
          <a:p>
            <a:pPr lvl="0"/>
            <a:r>
              <a:rPr lang="en-US" dirty="0" smtClean="0"/>
              <a:t>Sub-Header Text goes here</a:t>
            </a:r>
            <a:endParaRPr lang="en-US" dirty="0"/>
          </a:p>
        </p:txBody>
      </p:sp>
    </p:spTree>
    <p:extLst>
      <p:ext uri="{BB962C8B-B14F-4D97-AF65-F5344CB8AC3E}">
        <p14:creationId xmlns:p14="http://schemas.microsoft.com/office/powerpoint/2010/main" val="32957862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76A6A54-2A6B-4242-B691-C4DE4231F394}" type="datetimeFigureOut">
              <a:rPr lang="en-US" smtClean="0"/>
              <a:t>12/9/16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15109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1"/>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1"/>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76A6A54-2A6B-4242-B691-C4DE4231F394}" type="datetimeFigureOut">
              <a:rPr lang="en-US" smtClean="0"/>
              <a:t>12/9/16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10" name="Content Placeholder 2"/>
          <p:cNvSpPr>
            <a:spLocks noGrp="1"/>
          </p:cNvSpPr>
          <p:nvPr>
            <p:ph sz="half" idx="13"/>
          </p:nvPr>
        </p:nvSpPr>
        <p:spPr>
          <a:xfrm>
            <a:off x="457200" y="3581400"/>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4"/>
          </p:nvPr>
        </p:nvSpPr>
        <p:spPr>
          <a:xfrm>
            <a:off x="4648200" y="3581400"/>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52249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19200"/>
            <a:ext cx="3845485" cy="639762"/>
          </a:xfrm>
        </p:spPr>
        <p:txBody>
          <a:bodyPr anchor="b"/>
          <a:lstStyle>
            <a:lvl1pPr marL="0" indent="0" algn="ctr">
              <a:buNone/>
              <a:defRPr sz="2400" b="1">
                <a:solidFill>
                  <a:srgbClr val="A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58962"/>
            <a:ext cx="38454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6425" y="1219200"/>
            <a:ext cx="3813175" cy="639762"/>
          </a:xfrm>
        </p:spPr>
        <p:txBody>
          <a:bodyPr anchor="b"/>
          <a:lstStyle>
            <a:lvl1pPr marL="0" indent="0" algn="ctr">
              <a:buNone/>
              <a:defRPr sz="2400" b="1">
                <a:solidFill>
                  <a:srgbClr val="A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416425" y="1858962"/>
            <a:ext cx="38131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76A6A54-2A6B-4242-B691-C4DE4231F394}" type="datetimeFigureOut">
              <a:rPr lang="en-US" smtClean="0"/>
              <a:t>12/9/16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81100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76A6A54-2A6B-4242-B691-C4DE4231F394}" type="datetimeFigureOut">
              <a:rPr lang="en-US" smtClean="0"/>
              <a:t>12/9/16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380070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A6A54-2A6B-4242-B691-C4DE4231F394}" type="datetimeFigureOut">
              <a:rPr lang="en-US" smtClean="0"/>
              <a:t>12/9/16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4053007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p:cNvSpPr/>
          <p:nvPr userDrawn="1"/>
        </p:nvSpPr>
        <p:spPr>
          <a:xfrm>
            <a:off x="0" y="0"/>
            <a:ext cx="9144000" cy="1219200"/>
          </a:xfrm>
          <a:prstGeom prst="rect">
            <a:avLst/>
          </a:prstGeom>
          <a:solidFill>
            <a:srgbClr val="A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2" name="Title Placeholder 1"/>
          <p:cNvSpPr>
            <a:spLocks noGrp="1"/>
          </p:cNvSpPr>
          <p:nvPr>
            <p:ph type="title"/>
          </p:nvPr>
        </p:nvSpPr>
        <p:spPr>
          <a:xfrm>
            <a:off x="457200" y="152400"/>
            <a:ext cx="75438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81000" y="6340475"/>
            <a:ext cx="914400" cy="365125"/>
          </a:xfrm>
          <a:prstGeom prst="rect">
            <a:avLst/>
          </a:prstGeom>
        </p:spPr>
        <p:txBody>
          <a:bodyPr vert="horz" lIns="91440" tIns="45720" rIns="91440" bIns="45720" rtlCol="0" anchor="ctr"/>
          <a:lstStyle>
            <a:lvl1pPr algn="l">
              <a:defRPr sz="1200">
                <a:solidFill>
                  <a:schemeClr val="bg1"/>
                </a:solidFill>
              </a:defRPr>
            </a:lvl1pPr>
          </a:lstStyle>
          <a:p>
            <a:fld id="{176A6A54-2A6B-4242-B691-C4DE4231F394}" type="datetimeFigureOut">
              <a:rPr lang="en-US" smtClean="0"/>
              <a:pPr/>
              <a:t>12/9/16</a:t>
            </a:fld>
            <a:endParaRPr lang="en-US"/>
          </a:p>
        </p:txBody>
      </p:sp>
      <p:sp>
        <p:nvSpPr>
          <p:cNvPr id="5" name="Footer Placeholder 4"/>
          <p:cNvSpPr>
            <a:spLocks noGrp="1"/>
          </p:cNvSpPr>
          <p:nvPr>
            <p:ph type="ftr" sz="quarter" idx="3"/>
          </p:nvPr>
        </p:nvSpPr>
        <p:spPr>
          <a:xfrm>
            <a:off x="3124200" y="632460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391400" y="6324600"/>
            <a:ext cx="1371600" cy="365125"/>
          </a:xfrm>
          <a:prstGeom prst="rect">
            <a:avLst/>
          </a:prstGeom>
        </p:spPr>
        <p:txBody>
          <a:bodyPr vert="horz" lIns="91440" tIns="45720" rIns="91440" bIns="45720" rtlCol="0" anchor="ctr"/>
          <a:lstStyle>
            <a:lvl1pPr algn="r">
              <a:defRPr sz="1200">
                <a:solidFill>
                  <a:schemeClr val="bg1"/>
                </a:solidFill>
              </a:defRPr>
            </a:lvl1pPr>
          </a:lstStyle>
          <a:p>
            <a:fld id="{B2FED1A7-FB98-43FD-AA3D-E7C3EC56B298}" type="slidenum">
              <a:rPr lang="en-US" smtClean="0"/>
              <a:pPr/>
              <a:t>‹#›</a:t>
            </a:fld>
            <a:endParaRPr lang="en-US"/>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077200" y="479138"/>
            <a:ext cx="678610" cy="1186679"/>
          </a:xfrm>
          <a:prstGeom prst="rect">
            <a:avLst/>
          </a:prstGeom>
        </p:spPr>
      </p:pic>
    </p:spTree>
    <p:extLst>
      <p:ext uri="{BB962C8B-B14F-4D97-AF65-F5344CB8AC3E}">
        <p14:creationId xmlns:p14="http://schemas.microsoft.com/office/powerpoint/2010/main" val="13763782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6" r:id="rId3"/>
    <p:sldLayoutId id="2147483661" r:id="rId4"/>
    <p:sldLayoutId id="2147483665" r:id="rId5"/>
    <p:sldLayoutId id="2147483662" r:id="rId6"/>
    <p:sldLayoutId id="2147483663" r:id="rId7"/>
    <p:sldLayoutId id="2147483664" r:id="rId8"/>
  </p:sldLayoutIdLst>
  <p:txStyles>
    <p:titleStyle>
      <a:lvl1pPr algn="l" defTabSz="914400" rtl="0" eaLnBrk="1" latinLnBrk="0" hangingPunct="1">
        <a:spcBef>
          <a:spcPct val="0"/>
        </a:spcBef>
        <a:buNone/>
        <a:defRPr sz="3600" b="1" kern="1200">
          <a:solidFill>
            <a:schemeClr val="bg1"/>
          </a:solidFill>
          <a:latin typeface="Myriad Pro" panose="020B0503030403020204" pitchFamily="34" charset="0"/>
          <a:ea typeface="Roboto Slab" pitchFamily="2" charset="0"/>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anose="020B0503030403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Print Project</a:t>
            </a:r>
            <a:br>
              <a:rPr lang="en-US" dirty="0" smtClean="0"/>
            </a:br>
            <a:endParaRPr lang="en-US" dirty="0"/>
          </a:p>
        </p:txBody>
      </p:sp>
      <p:sp>
        <p:nvSpPr>
          <p:cNvPr id="4" name="Subtitle 3"/>
          <p:cNvSpPr>
            <a:spLocks noGrp="1"/>
          </p:cNvSpPr>
          <p:nvPr>
            <p:ph type="subTitle" idx="1"/>
          </p:nvPr>
        </p:nvSpPr>
        <p:spPr/>
        <p:txBody>
          <a:bodyPr>
            <a:normAutofit lnSpcReduction="10000"/>
          </a:bodyPr>
          <a:lstStyle/>
          <a:p>
            <a:r>
              <a:rPr lang="en-US" dirty="0" smtClean="0"/>
              <a:t>Division of Information Technology</a:t>
            </a:r>
            <a:r>
              <a:rPr lang="en-US" dirty="0"/>
              <a:t/>
            </a:r>
            <a:br>
              <a:rPr lang="en-US" dirty="0"/>
            </a:br>
            <a:r>
              <a:rPr lang="en-US" b="0" dirty="0" smtClean="0"/>
              <a:t>December 1, 2016</a:t>
            </a:r>
            <a:endParaRPr lang="en-US" b="0" dirty="0"/>
          </a:p>
        </p:txBody>
      </p:sp>
    </p:spTree>
    <p:extLst>
      <p:ext uri="{BB962C8B-B14F-4D97-AF65-F5344CB8AC3E}">
        <p14:creationId xmlns:p14="http://schemas.microsoft.com/office/powerpoint/2010/main" val="239249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University is short on money</a:t>
            </a:r>
          </a:p>
          <a:p>
            <a:r>
              <a:rPr lang="en-US" dirty="0" smtClean="0"/>
              <a:t>Cost cutting didn’t reach the goal</a:t>
            </a:r>
          </a:p>
          <a:p>
            <a:r>
              <a:rPr lang="en-US" dirty="0" smtClean="0"/>
              <a:t>How can we save more?</a:t>
            </a:r>
          </a:p>
          <a:p>
            <a:endParaRPr lang="en-US" dirty="0"/>
          </a:p>
          <a:p>
            <a:endParaRPr lang="en-US" dirty="0" smtClean="0"/>
          </a:p>
          <a:p>
            <a:endParaRPr lang="en-US" dirty="0"/>
          </a:p>
          <a:p>
            <a:endParaRPr lang="en-US" dirty="0" smtClean="0"/>
          </a:p>
          <a:p>
            <a:r>
              <a:rPr lang="en-US" dirty="0" smtClean="0"/>
              <a:t>Printer reduction saves $500,000 per year</a:t>
            </a:r>
            <a:endParaRPr lang="en-US" dirty="0"/>
          </a:p>
          <a:p>
            <a:endParaRPr lang="en-US" dirty="0"/>
          </a:p>
        </p:txBody>
      </p:sp>
      <p:sp>
        <p:nvSpPr>
          <p:cNvPr id="3" name="Title 2"/>
          <p:cNvSpPr>
            <a:spLocks noGrp="1"/>
          </p:cNvSpPr>
          <p:nvPr>
            <p:ph type="title"/>
          </p:nvPr>
        </p:nvSpPr>
        <p:spPr/>
        <p:txBody>
          <a:bodyPr>
            <a:normAutofit/>
          </a:bodyPr>
          <a:lstStyle/>
          <a:p>
            <a:r>
              <a:rPr lang="en-US" i="1" dirty="0" smtClean="0"/>
              <a:t>The Change</a:t>
            </a:r>
            <a:endParaRPr lang="en-US" dirty="0"/>
          </a:p>
        </p:txBody>
      </p:sp>
    </p:spTree>
    <p:extLst>
      <p:ext uri="{BB962C8B-B14F-4D97-AF65-F5344CB8AC3E}">
        <p14:creationId xmlns:p14="http://schemas.microsoft.com/office/powerpoint/2010/main" val="39741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371600"/>
            <a:ext cx="5181600" cy="4648200"/>
          </a:xfrm>
        </p:spPr>
        <p:txBody>
          <a:bodyPr>
            <a:normAutofit/>
          </a:bodyPr>
          <a:lstStyle/>
          <a:p>
            <a:pPr lvl="0"/>
            <a:r>
              <a:rPr lang="en-US" sz="3200" dirty="0" smtClean="0"/>
              <a:t>Exceptions</a:t>
            </a:r>
          </a:p>
          <a:p>
            <a:pPr lvl="0"/>
            <a:r>
              <a:rPr lang="en-US" sz="3200" dirty="0" smtClean="0"/>
              <a:t>Private and Secure</a:t>
            </a:r>
          </a:p>
          <a:p>
            <a:pPr lvl="0"/>
            <a:r>
              <a:rPr lang="en-US" sz="3200" dirty="0" smtClean="0"/>
              <a:t>Cheaper</a:t>
            </a:r>
          </a:p>
          <a:p>
            <a:pPr lvl="0"/>
            <a:r>
              <a:rPr lang="en-US" sz="3200" dirty="0" smtClean="0"/>
              <a:t>Scan and fax for free</a:t>
            </a:r>
          </a:p>
          <a:p>
            <a:pPr lvl="0"/>
            <a:r>
              <a:rPr lang="en-US" sz="3200" dirty="0" smtClean="0"/>
              <a:t>Print from home</a:t>
            </a:r>
          </a:p>
          <a:p>
            <a:pPr lvl="0"/>
            <a:r>
              <a:rPr lang="en-US" sz="3200" dirty="0" smtClean="0"/>
              <a:t>Print at another building</a:t>
            </a:r>
          </a:p>
          <a:p>
            <a:pPr lvl="0"/>
            <a:r>
              <a:rPr lang="en-US" sz="3200" dirty="0" smtClean="0"/>
              <a:t>Print from your phone</a:t>
            </a:r>
            <a:endParaRPr lang="en-US" sz="3200" dirty="0"/>
          </a:p>
          <a:p>
            <a:pPr lvl="0"/>
            <a:endParaRPr lang="en-US" sz="3200" dirty="0"/>
          </a:p>
          <a:p>
            <a:endParaRPr lang="en-US" sz="3200" dirty="0"/>
          </a:p>
        </p:txBody>
      </p:sp>
      <p:sp>
        <p:nvSpPr>
          <p:cNvPr id="3" name="Title 2"/>
          <p:cNvSpPr>
            <a:spLocks noGrp="1"/>
          </p:cNvSpPr>
          <p:nvPr>
            <p:ph type="title"/>
          </p:nvPr>
        </p:nvSpPr>
        <p:spPr/>
        <p:txBody>
          <a:bodyPr/>
          <a:lstStyle/>
          <a:p>
            <a:r>
              <a:rPr lang="en-US" dirty="0" smtClean="0"/>
              <a:t>About printing</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984248"/>
            <a:ext cx="3429000" cy="3429000"/>
          </a:xfrm>
          <a:prstGeom prst="rect">
            <a:avLst/>
          </a:prstGeom>
        </p:spPr>
      </p:pic>
    </p:spTree>
    <p:extLst>
      <p:ext uri="{BB962C8B-B14F-4D97-AF65-F5344CB8AC3E}">
        <p14:creationId xmlns:p14="http://schemas.microsoft.com/office/powerpoint/2010/main" val="124974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371600"/>
            <a:ext cx="5181600" cy="4648200"/>
          </a:xfrm>
        </p:spPr>
        <p:txBody>
          <a:bodyPr>
            <a:normAutofit/>
          </a:bodyPr>
          <a:lstStyle/>
          <a:p>
            <a:pPr lvl="0"/>
            <a:endParaRPr lang="en-US" sz="3200" dirty="0" smtClean="0"/>
          </a:p>
          <a:p>
            <a:pPr lvl="0"/>
            <a:r>
              <a:rPr lang="en-US" sz="3200" dirty="0" smtClean="0"/>
              <a:t>Stealing personal printer</a:t>
            </a:r>
          </a:p>
          <a:p>
            <a:pPr lvl="0"/>
            <a:r>
              <a:rPr lang="en-US" sz="3200" dirty="0" smtClean="0"/>
              <a:t>Denying repairs</a:t>
            </a:r>
          </a:p>
          <a:p>
            <a:pPr lvl="0"/>
            <a:r>
              <a:rPr lang="en-US" sz="3200" dirty="0" smtClean="0"/>
              <a:t>Walk to another building</a:t>
            </a:r>
          </a:p>
          <a:p>
            <a:pPr lvl="0"/>
            <a:r>
              <a:rPr lang="en-US" sz="3200" dirty="0" smtClean="0"/>
              <a:t>Reimburse for your recently purchased printer</a:t>
            </a:r>
          </a:p>
          <a:p>
            <a:r>
              <a:rPr lang="en-US" sz="3200" dirty="0" smtClean="0"/>
              <a:t>Taking grant-funded printers</a:t>
            </a:r>
          </a:p>
          <a:p>
            <a:pPr lvl="0"/>
            <a:endParaRPr lang="en-US" sz="3200" dirty="0"/>
          </a:p>
          <a:p>
            <a:pPr lvl="0"/>
            <a:endParaRPr lang="en-US" sz="3200" dirty="0"/>
          </a:p>
          <a:p>
            <a:endParaRPr lang="en-US" sz="3200" dirty="0"/>
          </a:p>
        </p:txBody>
      </p:sp>
      <p:sp>
        <p:nvSpPr>
          <p:cNvPr id="3" name="Title 2"/>
          <p:cNvSpPr>
            <a:spLocks noGrp="1"/>
          </p:cNvSpPr>
          <p:nvPr>
            <p:ph type="title"/>
          </p:nvPr>
        </p:nvSpPr>
        <p:spPr/>
        <p:txBody>
          <a:bodyPr/>
          <a:lstStyle/>
          <a:p>
            <a:r>
              <a:rPr lang="en-US" dirty="0" smtClean="0"/>
              <a:t>About printing</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306" y="1981200"/>
            <a:ext cx="3429000" cy="3429000"/>
          </a:xfrm>
          <a:prstGeom prst="rect">
            <a:avLst/>
          </a:prstGeom>
        </p:spPr>
      </p:pic>
    </p:spTree>
    <p:extLst>
      <p:ext uri="{BB962C8B-B14F-4D97-AF65-F5344CB8AC3E}">
        <p14:creationId xmlns:p14="http://schemas.microsoft.com/office/powerpoint/2010/main" val="139181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371600"/>
            <a:ext cx="5181600" cy="4648200"/>
          </a:xfrm>
        </p:spPr>
        <p:txBody>
          <a:bodyPr>
            <a:normAutofit/>
          </a:bodyPr>
          <a:lstStyle/>
          <a:p>
            <a:pPr lvl="0"/>
            <a:endParaRPr lang="en-US" sz="3200" dirty="0" smtClean="0"/>
          </a:p>
          <a:p>
            <a:pPr lvl="0"/>
            <a:r>
              <a:rPr lang="en-US" sz="3200" dirty="0" smtClean="0"/>
              <a:t>DoIT pays for paper</a:t>
            </a:r>
          </a:p>
          <a:p>
            <a:pPr lvl="0"/>
            <a:r>
              <a:rPr lang="en-US" sz="3200" dirty="0" smtClean="0"/>
              <a:t>Use printer until dies</a:t>
            </a:r>
          </a:p>
          <a:p>
            <a:pPr lvl="0"/>
            <a:r>
              <a:rPr lang="en-US" sz="3200" dirty="0"/>
              <a:t>S</a:t>
            </a:r>
            <a:r>
              <a:rPr lang="en-US" sz="3200" dirty="0" smtClean="0"/>
              <a:t>tudent employees</a:t>
            </a:r>
          </a:p>
          <a:p>
            <a:pPr lvl="0"/>
            <a:r>
              <a:rPr lang="en-US" sz="3200" dirty="0" smtClean="0"/>
              <a:t>Why we lock paper trays</a:t>
            </a:r>
          </a:p>
          <a:p>
            <a:pPr lvl="0"/>
            <a:r>
              <a:rPr lang="en-US" sz="3200" dirty="0" smtClean="0"/>
              <a:t>Printers in public spaces</a:t>
            </a:r>
          </a:p>
          <a:p>
            <a:pPr lvl="0"/>
            <a:endParaRPr lang="en-US" sz="3200" dirty="0"/>
          </a:p>
          <a:p>
            <a:pPr lvl="0"/>
            <a:endParaRPr lang="en-US" sz="3200" dirty="0"/>
          </a:p>
          <a:p>
            <a:endParaRPr lang="en-US" sz="3200" dirty="0"/>
          </a:p>
        </p:txBody>
      </p:sp>
      <p:sp>
        <p:nvSpPr>
          <p:cNvPr id="3" name="Title 2"/>
          <p:cNvSpPr>
            <a:spLocks noGrp="1"/>
          </p:cNvSpPr>
          <p:nvPr>
            <p:ph type="title"/>
          </p:nvPr>
        </p:nvSpPr>
        <p:spPr/>
        <p:txBody>
          <a:bodyPr/>
          <a:lstStyle/>
          <a:p>
            <a:r>
              <a:rPr lang="en-US" dirty="0" smtClean="0"/>
              <a:t>About printing</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984248"/>
            <a:ext cx="3429000" cy="3429000"/>
          </a:xfrm>
          <a:prstGeom prst="rect">
            <a:avLst/>
          </a:prstGeom>
        </p:spPr>
      </p:pic>
    </p:spTree>
    <p:extLst>
      <p:ext uri="{BB962C8B-B14F-4D97-AF65-F5344CB8AC3E}">
        <p14:creationId xmlns:p14="http://schemas.microsoft.com/office/powerpoint/2010/main" val="1849628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2400"/>
            <a:ext cx="7543800" cy="1066800"/>
          </a:xfrm>
        </p:spPr>
        <p:txBody>
          <a:bodyPr>
            <a:normAutofit/>
          </a:bodyPr>
          <a:lstStyle/>
          <a:p>
            <a:r>
              <a:rPr lang="en-US" i="1" dirty="0" smtClean="0"/>
              <a:t>The Print Project</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6400"/>
            <a:ext cx="9144000" cy="4519246"/>
          </a:xfrm>
          <a:prstGeom prst="rect">
            <a:avLst/>
          </a:prstGeom>
        </p:spPr>
      </p:pic>
    </p:spTree>
    <p:extLst>
      <p:ext uri="{BB962C8B-B14F-4D97-AF65-F5344CB8AC3E}">
        <p14:creationId xmlns:p14="http://schemas.microsoft.com/office/powerpoint/2010/main" val="1927238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0" indent="0">
              <a:buNone/>
            </a:pPr>
            <a:r>
              <a:rPr lang="en-US" dirty="0" smtClean="0"/>
              <a:t>My Next Steps</a:t>
            </a:r>
          </a:p>
          <a:p>
            <a:r>
              <a:rPr lang="en-US" dirty="0" smtClean="0"/>
              <a:t>Letter from President</a:t>
            </a:r>
          </a:p>
          <a:p>
            <a:r>
              <a:rPr lang="en-US" dirty="0" smtClean="0"/>
              <a:t>Exception Policy</a:t>
            </a:r>
          </a:p>
          <a:p>
            <a:r>
              <a:rPr lang="en-US" dirty="0" smtClean="0"/>
              <a:t>Schedule</a:t>
            </a:r>
          </a:p>
          <a:p>
            <a:r>
              <a:rPr lang="en-US" dirty="0" smtClean="0"/>
              <a:t>Tech-y things</a:t>
            </a:r>
          </a:p>
          <a:p>
            <a:r>
              <a:rPr lang="en-US" dirty="0" smtClean="0"/>
              <a:t>Housing and Dining</a:t>
            </a:r>
            <a:endParaRPr lang="en-US" dirty="0"/>
          </a:p>
          <a:p>
            <a:r>
              <a:rPr lang="en-US" dirty="0" smtClean="0"/>
              <a:t>More communications</a:t>
            </a:r>
          </a:p>
          <a:p>
            <a:endParaRPr lang="en-US" dirty="0"/>
          </a:p>
          <a:p>
            <a:r>
              <a:rPr lang="en-US" b="1" dirty="0" smtClean="0">
                <a:solidFill>
                  <a:srgbClr val="FF0000"/>
                </a:solidFill>
              </a:rPr>
              <a:t>Gather feedback!</a:t>
            </a:r>
          </a:p>
        </p:txBody>
      </p:sp>
      <p:sp>
        <p:nvSpPr>
          <p:cNvPr id="4" name="Content Placeholder 3"/>
          <p:cNvSpPr>
            <a:spLocks noGrp="1"/>
          </p:cNvSpPr>
          <p:nvPr>
            <p:ph sz="half" idx="2"/>
          </p:nvPr>
        </p:nvSpPr>
        <p:spPr/>
        <p:txBody>
          <a:bodyPr/>
          <a:lstStyle/>
          <a:p>
            <a:pPr marL="0" indent="0">
              <a:buNone/>
            </a:pPr>
            <a:r>
              <a:rPr lang="en-US" dirty="0" smtClean="0"/>
              <a:t>Your Next Steps</a:t>
            </a:r>
          </a:p>
          <a:p>
            <a:r>
              <a:rPr lang="en-US" dirty="0" smtClean="0"/>
              <a:t>Share what you heard</a:t>
            </a:r>
          </a:p>
          <a:p>
            <a:r>
              <a:rPr lang="en-US" dirty="0" smtClean="0"/>
              <a:t>Think critically</a:t>
            </a:r>
          </a:p>
          <a:p>
            <a:r>
              <a:rPr lang="en-US" dirty="0" smtClean="0"/>
              <a:t>Communicate problems</a:t>
            </a:r>
          </a:p>
          <a:p>
            <a:r>
              <a:rPr lang="en-US" dirty="0" smtClean="0"/>
              <a:t>Work with local IT</a:t>
            </a:r>
          </a:p>
          <a:p>
            <a:r>
              <a:rPr lang="en-US" dirty="0" smtClean="0"/>
              <a:t>Spot good exceptions </a:t>
            </a:r>
          </a:p>
          <a:p>
            <a:endParaRPr lang="en-US" dirty="0"/>
          </a:p>
          <a:p>
            <a:endParaRPr lang="en-US" dirty="0" smtClean="0"/>
          </a:p>
          <a:p>
            <a:r>
              <a:rPr lang="en-US" b="1" dirty="0" smtClean="0">
                <a:solidFill>
                  <a:srgbClr val="FF0000"/>
                </a:solidFill>
              </a:rPr>
              <a:t>Consider paperless!</a:t>
            </a:r>
          </a:p>
          <a:p>
            <a:endParaRPr lang="en-US" dirty="0"/>
          </a:p>
        </p:txBody>
      </p:sp>
      <p:sp>
        <p:nvSpPr>
          <p:cNvPr id="3" name="Title 2"/>
          <p:cNvSpPr>
            <a:spLocks noGrp="1"/>
          </p:cNvSpPr>
          <p:nvPr>
            <p:ph type="title"/>
          </p:nvPr>
        </p:nvSpPr>
        <p:spPr/>
        <p:txBody>
          <a:bodyPr>
            <a:normAutofit/>
          </a:bodyPr>
          <a:lstStyle/>
          <a:p>
            <a:r>
              <a:rPr lang="en-US" i="1" dirty="0" smtClean="0"/>
              <a:t>What Comes Next</a:t>
            </a:r>
            <a:endParaRPr lang="en-US" dirty="0"/>
          </a:p>
        </p:txBody>
      </p:sp>
    </p:spTree>
    <p:extLst>
      <p:ext uri="{BB962C8B-B14F-4D97-AF65-F5344CB8AC3E}">
        <p14:creationId xmlns:p14="http://schemas.microsoft.com/office/powerpoint/2010/main" val="1165763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65" y="2590800"/>
            <a:ext cx="9144000" cy="1752600"/>
          </a:xfrm>
        </p:spPr>
        <p:txBody>
          <a:bodyPr>
            <a:normAutofit/>
          </a:bodyPr>
          <a:lstStyle/>
          <a:p>
            <a:pPr marL="0" indent="0" algn="ctr">
              <a:buNone/>
            </a:pPr>
            <a:r>
              <a:rPr lang="en-US" dirty="0" smtClean="0"/>
              <a:t>Questions </a:t>
            </a:r>
            <a:r>
              <a:rPr lang="en-US" smtClean="0"/>
              <a:t>and Concerns</a:t>
            </a:r>
            <a:endParaRPr lang="en-US" dirty="0" smtClean="0"/>
          </a:p>
          <a:p>
            <a:pPr marL="0" indent="0" algn="ctr">
              <a:buNone/>
            </a:pPr>
            <a:endParaRPr lang="en-US" b="1" dirty="0">
              <a:solidFill>
                <a:srgbClr val="FF0000"/>
              </a:solidFill>
            </a:endParaRPr>
          </a:p>
          <a:p>
            <a:pPr marL="0" indent="0" algn="ctr">
              <a:buNone/>
            </a:pPr>
            <a:r>
              <a:rPr lang="en-US" b="1" dirty="0" smtClean="0">
                <a:solidFill>
                  <a:srgbClr val="FF0000"/>
                </a:solidFill>
              </a:rPr>
              <a:t>Project Manager:  Lisa Arnold (</a:t>
            </a:r>
            <a:r>
              <a:rPr lang="en-US" b="1" dirty="0" err="1" smtClean="0">
                <a:solidFill>
                  <a:srgbClr val="FF0000"/>
                </a:solidFill>
              </a:rPr>
              <a:t>larnold@niu.edu</a:t>
            </a:r>
            <a:r>
              <a:rPr lang="en-US" b="1" dirty="0" smtClean="0">
                <a:solidFill>
                  <a:srgbClr val="FF0000"/>
                </a:solidFill>
              </a:rPr>
              <a:t>)</a:t>
            </a:r>
          </a:p>
        </p:txBody>
      </p:sp>
      <p:sp>
        <p:nvSpPr>
          <p:cNvPr id="3" name="Title 2"/>
          <p:cNvSpPr>
            <a:spLocks noGrp="1"/>
          </p:cNvSpPr>
          <p:nvPr>
            <p:ph type="title"/>
          </p:nvPr>
        </p:nvSpPr>
        <p:spPr/>
        <p:txBody>
          <a:bodyPr>
            <a:normAutofit/>
          </a:bodyPr>
          <a:lstStyle/>
          <a:p>
            <a:r>
              <a:rPr lang="en-US" i="1" dirty="0" smtClean="0"/>
              <a:t>Point </a:t>
            </a:r>
            <a:r>
              <a:rPr lang="en-US" i="1" smtClean="0"/>
              <a:t>of Contact</a:t>
            </a:r>
            <a:endParaRPr lang="en-US" dirty="0"/>
          </a:p>
        </p:txBody>
      </p:sp>
    </p:spTree>
    <p:extLst>
      <p:ext uri="{BB962C8B-B14F-4D97-AF65-F5344CB8AC3E}">
        <p14:creationId xmlns:p14="http://schemas.microsoft.com/office/powerpoint/2010/main" val="186872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2400"/>
            <a:ext cx="7543800" cy="1066800"/>
          </a:xfrm>
        </p:spPr>
        <p:txBody>
          <a:bodyPr>
            <a:normAutofit/>
          </a:bodyPr>
          <a:lstStyle/>
          <a:p>
            <a:r>
              <a:rPr lang="en-US" i="1" dirty="0" smtClean="0"/>
              <a:t>Challenges</a:t>
            </a:r>
            <a:r>
              <a:rPr lang="en-US" dirty="0"/>
              <a:t>:</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220200" cy="7004059"/>
          </a:xfrm>
          <a:prstGeom prst="rect">
            <a:avLst/>
          </a:prstGeom>
        </p:spPr>
      </p:pic>
    </p:spTree>
    <p:extLst>
      <p:ext uri="{BB962C8B-B14F-4D97-AF65-F5344CB8AC3E}">
        <p14:creationId xmlns:p14="http://schemas.microsoft.com/office/powerpoint/2010/main" val="17686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i="1" dirty="0" smtClean="0"/>
              <a:t>Printing at NIU</a:t>
            </a:r>
            <a:endParaRPr lang="en-US" i="1"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306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i="1" dirty="0" smtClean="0"/>
              <a:t>Printing at NIU</a:t>
            </a:r>
            <a:endParaRPr lang="en-US" i="1"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19200"/>
            <a:ext cx="9144000" cy="5143500"/>
          </a:xfrm>
          <a:prstGeom prst="rect">
            <a:avLst/>
          </a:prstGeom>
        </p:spPr>
      </p:pic>
    </p:spTree>
    <p:extLst>
      <p:ext uri="{BB962C8B-B14F-4D97-AF65-F5344CB8AC3E}">
        <p14:creationId xmlns:p14="http://schemas.microsoft.com/office/powerpoint/2010/main" val="1019950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i="1" dirty="0" smtClean="0"/>
              <a:t>The most expensive way to print</a:t>
            </a:r>
            <a:endParaRPr lang="en-US" i="1"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19200"/>
            <a:ext cx="9144000" cy="5610828"/>
          </a:xfrm>
          <a:prstGeom prst="rect">
            <a:avLst/>
          </a:prstGeom>
        </p:spPr>
      </p:pic>
    </p:spTree>
    <p:extLst>
      <p:ext uri="{BB962C8B-B14F-4D97-AF65-F5344CB8AC3E}">
        <p14:creationId xmlns:p14="http://schemas.microsoft.com/office/powerpoint/2010/main" val="942615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Imagine a way to print</a:t>
            </a:r>
          </a:p>
          <a:p>
            <a:r>
              <a:rPr lang="en-US" dirty="0" smtClean="0"/>
              <a:t>Cheaper</a:t>
            </a:r>
          </a:p>
          <a:p>
            <a:r>
              <a:rPr lang="en-US" dirty="0" smtClean="0"/>
              <a:t>Faster</a:t>
            </a:r>
          </a:p>
          <a:p>
            <a:r>
              <a:rPr lang="en-US" dirty="0" smtClean="0"/>
              <a:t>Higher quality</a:t>
            </a:r>
          </a:p>
          <a:p>
            <a:r>
              <a:rPr lang="en-US" dirty="0" smtClean="0"/>
              <a:t>Securely</a:t>
            </a:r>
          </a:p>
          <a:p>
            <a:r>
              <a:rPr lang="en-US" dirty="0" smtClean="0"/>
              <a:t>From anywhere</a:t>
            </a:r>
          </a:p>
          <a:p>
            <a:r>
              <a:rPr lang="en-US" dirty="0" smtClean="0"/>
              <a:t>To anywhere</a:t>
            </a:r>
          </a:p>
          <a:p>
            <a:endParaRPr lang="en-US" dirty="0"/>
          </a:p>
        </p:txBody>
      </p:sp>
      <p:sp>
        <p:nvSpPr>
          <p:cNvPr id="3" name="Title 2"/>
          <p:cNvSpPr>
            <a:spLocks noGrp="1"/>
          </p:cNvSpPr>
          <p:nvPr>
            <p:ph type="title"/>
          </p:nvPr>
        </p:nvSpPr>
        <p:spPr/>
        <p:txBody>
          <a:bodyPr>
            <a:normAutofit/>
          </a:bodyPr>
          <a:lstStyle/>
          <a:p>
            <a:r>
              <a:rPr lang="en-US" i="1" dirty="0" smtClean="0"/>
              <a:t>What if </a:t>
            </a:r>
            <a:r>
              <a:rPr lang="mr-IN" i="1" dirty="0" smtClean="0"/>
              <a:t>…</a:t>
            </a:r>
            <a:endParaRPr lang="en-US" i="1" dirty="0"/>
          </a:p>
        </p:txBody>
      </p:sp>
    </p:spTree>
    <p:extLst>
      <p:ext uri="{BB962C8B-B14F-4D97-AF65-F5344CB8AC3E}">
        <p14:creationId xmlns:p14="http://schemas.microsoft.com/office/powerpoint/2010/main" val="1939879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I also throw in</a:t>
            </a:r>
          </a:p>
          <a:p>
            <a:r>
              <a:rPr lang="en-US" dirty="0" smtClean="0"/>
              <a:t>Free scanning</a:t>
            </a:r>
          </a:p>
          <a:p>
            <a:r>
              <a:rPr lang="en-US" dirty="0" smtClean="0"/>
              <a:t>Free paper</a:t>
            </a:r>
          </a:p>
          <a:p>
            <a:r>
              <a:rPr lang="en-US" dirty="0" smtClean="0"/>
              <a:t>Free faxing (if you really must use faxes)</a:t>
            </a:r>
          </a:p>
          <a:p>
            <a:r>
              <a:rPr lang="en-US" dirty="0" smtClean="0"/>
              <a:t>Free network connection</a:t>
            </a:r>
          </a:p>
          <a:p>
            <a:endParaRPr lang="en-US" dirty="0"/>
          </a:p>
        </p:txBody>
      </p:sp>
      <p:sp>
        <p:nvSpPr>
          <p:cNvPr id="3" name="Title 2"/>
          <p:cNvSpPr>
            <a:spLocks noGrp="1"/>
          </p:cNvSpPr>
          <p:nvPr>
            <p:ph type="title"/>
          </p:nvPr>
        </p:nvSpPr>
        <p:spPr/>
        <p:txBody>
          <a:bodyPr>
            <a:normAutofit/>
          </a:bodyPr>
          <a:lstStyle/>
          <a:p>
            <a:r>
              <a:rPr lang="en-US" i="1" dirty="0" smtClean="0"/>
              <a:t>What if </a:t>
            </a:r>
            <a:r>
              <a:rPr lang="mr-IN" i="1" dirty="0" smtClean="0"/>
              <a:t>…</a:t>
            </a:r>
            <a:endParaRPr lang="en-US" i="1" dirty="0"/>
          </a:p>
        </p:txBody>
      </p:sp>
    </p:spTree>
    <p:extLst>
      <p:ext uri="{BB962C8B-B14F-4D97-AF65-F5344CB8AC3E}">
        <p14:creationId xmlns:p14="http://schemas.microsoft.com/office/powerpoint/2010/main" val="78632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2400"/>
            <a:ext cx="7543800" cy="1066800"/>
          </a:xfrm>
        </p:spPr>
        <p:txBody>
          <a:bodyPr>
            <a:normAutofit/>
          </a:bodyPr>
          <a:lstStyle/>
          <a:p>
            <a:r>
              <a:rPr lang="en-US" i="1" dirty="0" smtClean="0"/>
              <a:t>The Print Project</a:t>
            </a:r>
            <a:endParaRPr lang="en-US"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19200"/>
            <a:ext cx="9144000" cy="5492187"/>
          </a:xfrm>
          <a:prstGeom prst="rect">
            <a:avLst/>
          </a:prstGeom>
        </p:spPr>
      </p:pic>
    </p:spTree>
    <p:extLst>
      <p:ext uri="{BB962C8B-B14F-4D97-AF65-F5344CB8AC3E}">
        <p14:creationId xmlns:p14="http://schemas.microsoft.com/office/powerpoint/2010/main" val="72535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2400"/>
            <a:ext cx="7543800" cy="1066800"/>
          </a:xfrm>
        </p:spPr>
        <p:txBody>
          <a:bodyPr>
            <a:normAutofit/>
          </a:bodyPr>
          <a:lstStyle/>
          <a:p>
            <a:r>
              <a:rPr lang="en-US" i="1" dirty="0" smtClean="0"/>
              <a:t>The Crash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29810"/>
            <a:ext cx="9144000" cy="5434335"/>
          </a:xfrm>
          <a:prstGeom prst="rect">
            <a:avLst/>
          </a:prstGeom>
        </p:spPr>
      </p:pic>
    </p:spTree>
    <p:extLst>
      <p:ext uri="{BB962C8B-B14F-4D97-AF65-F5344CB8AC3E}">
        <p14:creationId xmlns:p14="http://schemas.microsoft.com/office/powerpoint/2010/main" val="10845020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1624</TotalTime>
  <Words>2237</Words>
  <Application>Microsoft Macintosh PowerPoint</Application>
  <PresentationFormat>On-screen Show (4:3)</PresentationFormat>
  <Paragraphs>153</Paragraphs>
  <Slides>16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Mangal</vt:lpstr>
      <vt:lpstr>Myriad Pro</vt:lpstr>
      <vt:lpstr>Roboto Slab</vt:lpstr>
      <vt:lpstr>1_Office Theme</vt:lpstr>
      <vt:lpstr>The Print Project </vt:lpstr>
      <vt:lpstr>Challenges:</vt:lpstr>
      <vt:lpstr>Printing at NIU</vt:lpstr>
      <vt:lpstr>Printing at NIU</vt:lpstr>
      <vt:lpstr>The most expensive way to print</vt:lpstr>
      <vt:lpstr>What if …</vt:lpstr>
      <vt:lpstr>What if …</vt:lpstr>
      <vt:lpstr>The Print Project</vt:lpstr>
      <vt:lpstr>The Crash</vt:lpstr>
      <vt:lpstr>The Change</vt:lpstr>
      <vt:lpstr>About printing</vt:lpstr>
      <vt:lpstr>About printing</vt:lpstr>
      <vt:lpstr>About printing</vt:lpstr>
      <vt:lpstr>The Print Project</vt:lpstr>
      <vt:lpstr>What Comes Next</vt:lpstr>
      <vt:lpstr>Point of Contact</vt:lpstr>
    </vt:vector>
  </TitlesOfParts>
  <Manager/>
  <Company/>
  <LinksUpToDate>false</LinksUpToDate>
  <SharedDoc>false</SharedDoc>
  <HyperlinkBase/>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Jennice O'Brien</dc:creator>
  <cp:keywords/>
  <dc:description/>
  <cp:lastModifiedBy>Marisa Benson</cp:lastModifiedBy>
  <cp:revision>120</cp:revision>
  <dcterms:created xsi:type="dcterms:W3CDTF">2010-05-18T23:17:18Z</dcterms:created>
  <dcterms:modified xsi:type="dcterms:W3CDTF">2016-12-09T13:43:44Z</dcterms:modified>
  <cp:category/>
</cp:coreProperties>
</file>